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95" r:id="rId3"/>
    <p:sldId id="257" r:id="rId4"/>
    <p:sldId id="261" r:id="rId5"/>
    <p:sldId id="268" r:id="rId6"/>
    <p:sldId id="258" r:id="rId7"/>
    <p:sldId id="263" r:id="rId8"/>
    <p:sldId id="264" r:id="rId9"/>
    <p:sldId id="296" r:id="rId10"/>
    <p:sldId id="269" r:id="rId11"/>
    <p:sldId id="297" r:id="rId12"/>
    <p:sldId id="270" r:id="rId13"/>
    <p:sldId id="271" r:id="rId14"/>
    <p:sldId id="272" r:id="rId15"/>
    <p:sldId id="273" r:id="rId16"/>
    <p:sldId id="274" r:id="rId17"/>
    <p:sldId id="279" r:id="rId18"/>
    <p:sldId id="281" r:id="rId19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21"/>
    </p:embeddedFont>
    <p:embeddedFont>
      <p:font typeface="Bitter" panose="020B0604020202020204" charset="0"/>
      <p:regular r:id="rId22"/>
      <p:bold r:id="rId23"/>
      <p:italic r:id="rId24"/>
      <p:boldItalic r:id="rId25"/>
    </p:embeddedFont>
    <p:embeddedFont>
      <p:font typeface="Bitter Thin" panose="020B0604020202020204" charset="0"/>
      <p:regular r:id="rId26"/>
      <p:bold r:id="rId27"/>
      <p:italic r:id="rId28"/>
      <p:boldItalic r:id="rId29"/>
    </p:embeddedFont>
    <p:embeddedFont>
      <p:font typeface="Cascadia Mono Light" panose="020B0609020000020004" pitchFamily="49" charset="0"/>
      <p:regular r:id="rId30"/>
    </p:embeddedFont>
    <p:embeddedFont>
      <p:font typeface="Dancing Script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7EB"/>
    <a:srgbClr val="2C5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70BA2F-8112-4EE9-9E6B-515A5F67D619}">
  <a:tblStyle styleId="{9370BA2F-8112-4EE9-9E6B-515A5F67D6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C3169A7-064E-4ED3-959F-49B9377A397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46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4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33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11008"/>
          <a:stretch/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t="11008"/>
          <a:stretch/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✘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✗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651728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2795962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3"/>
          </p:nvPr>
        </p:nvSpPr>
        <p:spPr>
          <a:xfrm>
            <a:off x="4826974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6749975" y="1600725"/>
            <a:ext cx="1496100" cy="215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✘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✗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 l="10766" t="12457" r="23222"/>
          <a:stretch/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ctrTitle"/>
          </p:nvPr>
        </p:nvSpPr>
        <p:spPr>
          <a:xfrm>
            <a:off x="2638925" y="1550150"/>
            <a:ext cx="3866100" cy="11009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Defensa-Hito 3</a:t>
            </a:r>
            <a:endParaRPr dirty="0"/>
          </a:p>
        </p:txBody>
      </p:sp>
      <p:pic>
        <p:nvPicPr>
          <p:cNvPr id="53" name="Google Shape;5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1"/>
          <p:cNvPicPr preferRelativeResize="0"/>
          <p:nvPr/>
        </p:nvPicPr>
        <p:blipFill rotWithShape="1">
          <a:blip r:embed="rId5">
            <a:alphaModFix/>
          </a:blip>
          <a:srcRect t="16708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6303575" y="3995171"/>
            <a:ext cx="555979" cy="58541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2;p11">
            <a:extLst>
              <a:ext uri="{FF2B5EF4-FFF2-40B4-BE49-F238E27FC236}">
                <a16:creationId xmlns:a16="http://schemas.microsoft.com/office/drawing/2014/main" id="{D2017271-8330-1239-BD80-CAD8F95AD34D}"/>
              </a:ext>
            </a:extLst>
          </p:cNvPr>
          <p:cNvSpPr txBox="1">
            <a:spLocks/>
          </p:cNvSpPr>
          <p:nvPr/>
        </p:nvSpPr>
        <p:spPr>
          <a:xfrm>
            <a:off x="2615242" y="1550150"/>
            <a:ext cx="3866100" cy="216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ncing Script"/>
              <a:buNone/>
              <a:defRPr sz="48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ncing Script"/>
              <a:buNone/>
              <a:defRPr sz="48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ncing Script"/>
              <a:buNone/>
              <a:defRPr sz="48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ncing Script"/>
              <a:buNone/>
              <a:defRPr sz="48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ncing Script"/>
              <a:buNone/>
              <a:defRPr sz="48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ncing Script"/>
              <a:buNone/>
              <a:defRPr sz="48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ncing Script"/>
              <a:buNone/>
              <a:defRPr sz="48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ncing Script"/>
              <a:buNone/>
              <a:defRPr sz="48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ncing Script"/>
              <a:buNone/>
              <a:defRPr sz="48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algn="l"/>
            <a:r>
              <a:rPr lang="es-ES" sz="12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UNIVERSIDAD PRIVADA FRANZ TAMAYO</a:t>
            </a:r>
          </a:p>
          <a:p>
            <a:pPr algn="l"/>
            <a:endParaRPr lang="es-ES" sz="12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algn="l"/>
            <a:endParaRPr lang="es-ES" sz="12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algn="l"/>
            <a:endParaRPr lang="es-ES" sz="12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algn="l"/>
            <a:endParaRPr lang="es-ES" sz="12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algn="l"/>
            <a:endParaRPr lang="es-ES" sz="12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algn="l"/>
            <a:r>
              <a:rPr lang="es-ES" sz="12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Estudiante: FABIVA VEYRA RAMOS VERASTEGUI</a:t>
            </a:r>
          </a:p>
          <a:p>
            <a:pPr algn="l"/>
            <a:r>
              <a:rPr lang="es-MX" sz="12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Asignatura: BASE DE DATOS II</a:t>
            </a:r>
          </a:p>
          <a:p>
            <a:pPr algn="l"/>
            <a:r>
              <a:rPr lang="es-MX" sz="12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Carrera: INGENIERÍA DE SISTEMAS</a:t>
            </a:r>
          </a:p>
          <a:p>
            <a:pPr algn="l"/>
            <a:r>
              <a:rPr lang="es-MX" sz="12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Sede: El Alto</a:t>
            </a:r>
          </a:p>
          <a:p>
            <a:pPr algn="l"/>
            <a:r>
              <a:rPr lang="pt-BR" sz="12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Paralelo: BDA (1)</a:t>
            </a:r>
          </a:p>
          <a:p>
            <a:pPr algn="l"/>
            <a:r>
              <a:rPr lang="pt-BR" sz="12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Docente: Lic. William Barra Paredes</a:t>
            </a:r>
          </a:p>
          <a:p>
            <a:pPr algn="l"/>
            <a:endParaRPr lang="es-ES" sz="12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370475" y="1346350"/>
            <a:ext cx="6692265" cy="318804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658900" y="391077"/>
            <a:ext cx="4986223" cy="5415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11. Crear la siguiente Base de datos y sus registros.</a:t>
            </a:r>
            <a:endParaRPr dirty="0"/>
          </a:p>
        </p:txBody>
      </p:sp>
      <p:sp>
        <p:nvSpPr>
          <p:cNvPr id="191" name="Google Shape;191;p24"/>
          <p:cNvSpPr/>
          <p:nvPr/>
        </p:nvSpPr>
        <p:spPr>
          <a:xfrm>
            <a:off x="1544950" y="2039000"/>
            <a:ext cx="675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our office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l="15845" t="10986" r="23327" b="10986"/>
          <a:stretch/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123" y="23760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1748" y="3674475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298" y="21679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448" y="26008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598" y="39553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2723" y="3955350"/>
            <a:ext cx="150675" cy="1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CD80CB-50B8-4B5E-E727-CE67B5197DF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4716" y="987283"/>
            <a:ext cx="2629938" cy="38318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DATABASE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HITO3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USE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HITO3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TABLE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estudiantes (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fono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direccion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sexo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auto_increment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primary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lang="es-ES" altLang="es-ES" sz="900" dirty="0">
                <a:solidFill>
                  <a:srgbClr val="CC7832"/>
                </a:solidFill>
                <a:latin typeface="JetBrains Mono"/>
              </a:rPr>
              <a:t> CREATE TABLE 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materias (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nombre_mat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cod_mat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auto_increment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primary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TABLE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inscripcion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(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semestre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gestion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foreign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references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estudiantes(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foreign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key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references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materias(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74C3CCA-A3BD-ECF3-4828-80A114CD6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413" y="987283"/>
            <a:ext cx="5753766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estudiantes 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fono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direccion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sexo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'Miguel'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'Gonzales Veliz'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2832115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'miguel@gmail.com'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'Av. 6 de Agosto'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'masculino'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'Sandra'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Mavir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Uria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2832116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'sandra@gmail.com'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'Av. 6 de Agosto'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'femenino'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'Joel'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Adubiri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Mondar'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2832117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'joel@gmail.com'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'Av. 6 de Agosto'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'masculino'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'Andrea'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'Arias Ballesteros'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2832118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'andrea@gmail.com'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'Av. 6 de Agosto'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'femenino'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'Santos'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'Montes Valenzuela'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24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2832119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'santos@gmail.com'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'Av. 6 de Agosto'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'masculino'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materias 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nombre_mat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cod_mat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Introduccion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 la Arquitectura'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'ARQ-101'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'Urbanismo y Diseño'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'ARQ-102'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'Dibujo y Pintura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Arquitectonico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'ARQ-103'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Matematica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discreta'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'ARQ-104'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Fisica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Basica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'ARQ-105'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inscripcion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semestre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gestion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'1er Semestre'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2018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'2do Semestre'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2018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'1er Semestre'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2019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'2do Semestre'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2019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'2do Semestre'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2020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'3er Semestre'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2020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'4to Semestre'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2021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'5to Semestre'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2021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est.*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estudiantes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mat.*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materias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ins.*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inscripcion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370475" y="1346350"/>
            <a:ext cx="6692265" cy="318804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658900" y="391077"/>
            <a:ext cx="4986223" cy="5415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11. Crear la siguiente Base de datos y sus registros.</a:t>
            </a:r>
            <a:endParaRPr dirty="0"/>
          </a:p>
        </p:txBody>
      </p:sp>
      <p:sp>
        <p:nvSpPr>
          <p:cNvPr id="191" name="Google Shape;191;p24"/>
          <p:cNvSpPr/>
          <p:nvPr/>
        </p:nvSpPr>
        <p:spPr>
          <a:xfrm>
            <a:off x="1544950" y="2039000"/>
            <a:ext cx="675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our office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ncing Script"/>
                <a:sym typeface="Dancing Scrip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cing Script"/>
              <a:sym typeface="Dancing Script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l="15845" t="10986" r="23327" b="10986"/>
          <a:stretch/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123" y="23760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1748" y="3674475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298" y="21679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448" y="26008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598" y="39553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2723" y="39553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14B8D9-90A5-18AC-67FF-DFDECC86AF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6" t="4043" r="4562" b="8523"/>
          <a:stretch/>
        </p:blipFill>
        <p:spPr>
          <a:xfrm>
            <a:off x="114716" y="1108254"/>
            <a:ext cx="3377113" cy="36415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E364913-12FD-AB54-740B-F9227FD8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540" y="1027791"/>
            <a:ext cx="4986223" cy="13862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ABA74B6-338D-CD9F-F391-1335A06933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4069" y="2696062"/>
            <a:ext cx="3026852" cy="14417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3D4EBC-1BFD-24C9-8A53-E93BFF957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0298" y="3024396"/>
            <a:ext cx="2866697" cy="187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ctrTitle" idx="4294967295"/>
          </p:nvPr>
        </p:nvSpPr>
        <p:spPr>
          <a:xfrm>
            <a:off x="2243469" y="283535"/>
            <a:ext cx="4657062" cy="411125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s-MX" sz="1800" b="1" dirty="0"/>
              <a:t>12. Crear una función que genere la serie Fibonacci.</a:t>
            </a:r>
            <a:br>
              <a:rPr lang="es-MX" sz="1100" b="1" dirty="0"/>
            </a:br>
            <a:endParaRPr sz="1100" b="1" dirty="0"/>
          </a:p>
        </p:txBody>
      </p:sp>
      <p:sp>
        <p:nvSpPr>
          <p:cNvPr id="208" name="Google Shape;208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9A2C83-139C-5D14-0210-24702033F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91" y="793898"/>
            <a:ext cx="3487480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FUNCTION </a:t>
            </a:r>
            <a:r>
              <a:rPr kumimoji="0" lang="es-ES" altLang="es-ES" sz="9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fibonacci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 TEXT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BEGIN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dato1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dato2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respuesta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text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IF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&gt;=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respuesta =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(dato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END IF;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IF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&gt;=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respuesta =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(respuesta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END IF;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&gt;=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WHILE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&lt;= 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do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dato2 = dato + dato1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respuesta =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(respuesta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dato2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 = dato1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dato1 = dato2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= x +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END WHILE;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END IF;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respuesta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END;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9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fibonacci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s-ES" altLang="es-ES" sz="900" dirty="0">
                <a:solidFill>
                  <a:srgbClr val="6897BB"/>
                </a:solidFill>
                <a:latin typeface="JetBrains Mono"/>
              </a:rPr>
              <a:t>7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fibonacci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206;p25">
            <a:extLst>
              <a:ext uri="{FF2B5EF4-FFF2-40B4-BE49-F238E27FC236}">
                <a16:creationId xmlns:a16="http://schemas.microsoft.com/office/drawing/2014/main" id="{EE46541F-7CD4-ED38-15F6-000D61BE0173}"/>
              </a:ext>
            </a:extLst>
          </p:cNvPr>
          <p:cNvSpPr txBox="1">
            <a:spLocks/>
          </p:cNvSpPr>
          <p:nvPr/>
        </p:nvSpPr>
        <p:spPr>
          <a:xfrm>
            <a:off x="4372222" y="1304261"/>
            <a:ext cx="4657062" cy="917944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MX" sz="1100" b="1" dirty="0"/>
              <a:t>La función recibe un límite(</a:t>
            </a:r>
            <a:r>
              <a:rPr lang="es-MX" sz="1100" b="1" dirty="0" err="1"/>
              <a:t>number</a:t>
            </a:r>
            <a:r>
              <a:rPr lang="es-MX" sz="1100" b="1" dirty="0"/>
              <a:t>)</a:t>
            </a:r>
            <a:br>
              <a:rPr lang="es-MX" sz="1100" b="1" dirty="0"/>
            </a:br>
            <a:r>
              <a:rPr lang="es-MX" sz="1100" b="1" dirty="0"/>
              <a:t>La función debe de retornar una cadena.</a:t>
            </a:r>
            <a:br>
              <a:rPr lang="es-MX" sz="1100" b="1" dirty="0"/>
            </a:br>
            <a:r>
              <a:rPr lang="es-MX" sz="1100" b="1" dirty="0"/>
              <a:t>Ejemplo para n=7. OUTPUT: 0, 1, 1, 2, 3, 5, 8,</a:t>
            </a:r>
            <a:br>
              <a:rPr lang="es-MX" sz="1100" b="1" dirty="0"/>
            </a:br>
            <a:r>
              <a:rPr lang="es-MX" sz="1100" b="1" dirty="0"/>
              <a:t>Adjuntar el código SQL generado y una imagen de su correcto funcionamiento.</a:t>
            </a:r>
            <a:br>
              <a:rPr lang="es-MX" sz="1100" b="1" dirty="0"/>
            </a:br>
            <a:endParaRPr lang="es-MX" sz="11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46EFD0-E173-281E-83FD-9EE0E8557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911" y="2303720"/>
            <a:ext cx="3464569" cy="19634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Google Shape;213;p26">
            <a:extLst>
              <a:ext uri="{FF2B5EF4-FFF2-40B4-BE49-F238E27FC236}">
                <a16:creationId xmlns:a16="http://schemas.microsoft.com/office/drawing/2014/main" id="{6B7A8E4D-6788-B7A5-CE7D-38CE6F4CFFC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860697" y="237119"/>
            <a:ext cx="5422605" cy="463201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1800" dirty="0"/>
              <a:t>13. Crear una variable global a nivel BASE DE DATOS</a:t>
            </a:r>
            <a:endParaRPr sz="3600" dirty="0"/>
          </a:p>
        </p:txBody>
      </p:sp>
      <p:sp>
        <p:nvSpPr>
          <p:cNvPr id="10" name="Google Shape;213;p26">
            <a:extLst>
              <a:ext uri="{FF2B5EF4-FFF2-40B4-BE49-F238E27FC236}">
                <a16:creationId xmlns:a16="http://schemas.microsoft.com/office/drawing/2014/main" id="{63A891E5-81EE-32E2-8F70-BE6757CD4BBD}"/>
              </a:ext>
            </a:extLst>
          </p:cNvPr>
          <p:cNvSpPr txBox="1">
            <a:spLocks/>
          </p:cNvSpPr>
          <p:nvPr/>
        </p:nvSpPr>
        <p:spPr>
          <a:xfrm>
            <a:off x="517451" y="830139"/>
            <a:ext cx="4600354" cy="1316364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MX" sz="1600" dirty="0"/>
              <a:t>Crear una función cualquiera.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MX" sz="1600" dirty="0"/>
              <a:t>La función debe retornar la variable global.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MX" sz="1600" dirty="0"/>
              <a:t>Adjuntar el código SQL generado y una imagen de su correcto funcionamiento</a:t>
            </a:r>
            <a:r>
              <a:rPr lang="es-MX" sz="1200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DD1A14-79CF-303A-A4DE-B9F9B247C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97" y="2287638"/>
            <a:ext cx="3778102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FUNCTION </a:t>
            </a:r>
            <a:r>
              <a:rPr kumimoji="0" lang="es-ES" altLang="es-ES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variableglobal</a:t>
            </a:r>
            <a:r>
              <a:rPr kumimoji="0" lang="es-ES" altLang="es-ES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 INT</a:t>
            </a:r>
            <a:b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BEGIN</a:t>
            </a:r>
            <a:b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SET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@variableglobal =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@variableglobal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END;</a:t>
            </a:r>
            <a:b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variableglobal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dirty="0">
              <a:solidFill>
                <a:srgbClr val="CC7832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dirty="0">
              <a:solidFill>
                <a:srgbClr val="CC7832"/>
              </a:solidFill>
              <a:latin typeface="JetBrains Mono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767F6C-E10B-25AE-6696-2C64F4776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365" y="804458"/>
            <a:ext cx="2730219" cy="18158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3EB13A-3D33-3F3A-FBA8-4F389FD1A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364" y="2724479"/>
            <a:ext cx="2730219" cy="180324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4ABE64A-DEA3-E728-CC87-C5D13AC6D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417" y="4219950"/>
            <a:ext cx="2438400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set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@variableglobal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617297" y="240923"/>
            <a:ext cx="5183738" cy="8997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14. Crear una función no recibe parámetros</a:t>
            </a:r>
            <a:br>
              <a:rPr lang="es-MX" dirty="0"/>
            </a:br>
            <a:r>
              <a:rPr lang="es-MX" sz="1100" dirty="0"/>
              <a:t> (Utilizar WHILE, REPEAT o LOOP).</a:t>
            </a:r>
            <a:endParaRPr sz="1100" dirty="0"/>
          </a:p>
        </p:txBody>
      </p:sp>
      <p:sp>
        <p:nvSpPr>
          <p:cNvPr id="225" name="Google Shape;225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l="10095" r="10095" b="33519"/>
          <a:stretch/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7"/>
          <p:cNvCxnSpPr/>
          <p:nvPr/>
        </p:nvCxnSpPr>
        <p:spPr>
          <a:xfrm rot="10800000">
            <a:off x="1610421" y="3032625"/>
            <a:ext cx="426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3970700" y="2089875"/>
            <a:ext cx="8792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3" name="Google Shape;233;p27"/>
          <p:cNvCxnSpPr/>
          <p:nvPr/>
        </p:nvCxnSpPr>
        <p:spPr>
          <a:xfrm>
            <a:off x="3970621" y="4032975"/>
            <a:ext cx="87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D468056-6805-02A5-B703-6E57A6AC1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307" y="1047466"/>
            <a:ext cx="5564074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FUNCTION </a:t>
            </a:r>
            <a:r>
              <a:rPr kumimoji="0" lang="es-ES" altLang="es-ES" sz="9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funtion1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 TEXT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BEGIN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declare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edad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declare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declare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text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edad = </a:t>
            </a:r>
            <a:r>
              <a:rPr kumimoji="0" lang="es-ES" altLang="es-ES" sz="9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EdadMinima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IF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(edad %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WHILE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&lt;= edad)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do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%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 =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 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END IF;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SET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END WHILE;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ELSE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SET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edad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WHILE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&gt;=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do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IF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%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 =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 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END IF;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SET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END WHILE;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END IF;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RETURN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END;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3DDF79-3F6C-B6E1-F312-FE7205481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757" y="2372498"/>
            <a:ext cx="2549005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9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funtion1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E22E8BC-B464-699E-DA31-47FFC9B5A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206" y="2696813"/>
            <a:ext cx="3038434" cy="364612"/>
          </a:xfrm>
          <a:prstGeom prst="rect">
            <a:avLst/>
          </a:prstGeom>
        </p:spPr>
      </p:pic>
      <p:sp>
        <p:nvSpPr>
          <p:cNvPr id="31" name="Google Shape;224;p27">
            <a:extLst>
              <a:ext uri="{FF2B5EF4-FFF2-40B4-BE49-F238E27FC236}">
                <a16:creationId xmlns:a16="http://schemas.microsoft.com/office/drawing/2014/main" id="{BD726083-4CFB-D29C-B5C0-551B6DFFB0F3}"/>
              </a:ext>
            </a:extLst>
          </p:cNvPr>
          <p:cNvSpPr txBox="1">
            <a:spLocks/>
          </p:cNvSpPr>
          <p:nvPr/>
        </p:nvSpPr>
        <p:spPr>
          <a:xfrm>
            <a:off x="263770" y="1451503"/>
            <a:ext cx="1768177" cy="268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r>
              <a:rPr lang="es-MX" sz="1100" dirty="0"/>
              <a:t>Previamente deberá de crear una función que obtenga la edad mínima de los estudiantes</a:t>
            </a:r>
          </a:p>
          <a:p>
            <a:r>
              <a:rPr lang="es-MX" sz="1100" dirty="0"/>
              <a:t>La función no recibe ningún parámetro.</a:t>
            </a:r>
          </a:p>
          <a:p>
            <a:r>
              <a:rPr lang="es-MX" sz="1100" dirty="0"/>
              <a:t>La función debe de retornar un número.(LA EDAD MÍNIMA).</a:t>
            </a:r>
          </a:p>
          <a:p>
            <a:r>
              <a:rPr lang="es-MX" sz="1100" dirty="0"/>
              <a:t>Si la edad mínima es PAR mostrar todos los pares empezando desde 0 a este ese valor de la edad mínima.</a:t>
            </a:r>
          </a:p>
          <a:p>
            <a:endParaRPr lang="es-MX" sz="1100" dirty="0"/>
          </a:p>
          <a:p>
            <a:endParaRPr lang="es-MX" sz="1100" dirty="0"/>
          </a:p>
          <a:p>
            <a:endParaRPr lang="es-MX" sz="1100" dirty="0"/>
          </a:p>
          <a:p>
            <a:r>
              <a:rPr lang="es-MX" sz="1100" dirty="0"/>
              <a:t>Si la edad mínima es IMPAR mostrar descendentemente todos los impares hasta el valor 0.</a:t>
            </a:r>
          </a:p>
          <a:p>
            <a:endParaRPr lang="es-MX" sz="1100" dirty="0"/>
          </a:p>
          <a:p>
            <a:endParaRPr lang="es-MX" sz="11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8571A9-E166-DB64-C7B3-060C15798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48" y="3102452"/>
            <a:ext cx="2030238" cy="2410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47E54D-AE7A-6937-0186-5DEFAF919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7" y="3917195"/>
            <a:ext cx="2030237" cy="2892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394810" y="442103"/>
            <a:ext cx="5431832" cy="134193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15. Crear una función que determina cuantas veces se </a:t>
            </a:r>
            <a:br>
              <a:rPr lang="es-MX" sz="1800" dirty="0"/>
            </a:br>
            <a:r>
              <a:rPr lang="es-MX" sz="1800" dirty="0"/>
              <a:t>repite las vocales.</a:t>
            </a:r>
            <a:br>
              <a:rPr lang="es-MX" dirty="0"/>
            </a:br>
            <a:br>
              <a:rPr lang="es-MX" dirty="0"/>
            </a:br>
            <a:r>
              <a:rPr lang="es-MX" sz="1200" dirty="0"/>
              <a:t>La función recibe una cadena y retorna un TEXT.</a:t>
            </a:r>
            <a:br>
              <a:rPr lang="es-MX" sz="1200" dirty="0"/>
            </a:br>
            <a:r>
              <a:rPr lang="es-MX" sz="1200" dirty="0"/>
              <a:t>Retornar todas las vocales ordenadas e indicando la cantidad de veces que se repite en la cadena.</a:t>
            </a:r>
            <a:br>
              <a:rPr lang="es-MX" sz="1200" dirty="0"/>
            </a:br>
            <a:r>
              <a:rPr lang="es-MX" sz="1200" dirty="0"/>
              <a:t>Resultado esperado</a:t>
            </a:r>
            <a:endParaRPr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7068400" y="2830550"/>
            <a:ext cx="585016" cy="59001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AD97B31-B3CC-0A52-4318-6BA1BF3CF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17" y="1890542"/>
            <a:ext cx="3039610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OR REPLACE FUNCTION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CONTARVOCALES(CADENA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TEXT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 TEXT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BEGIN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text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char_length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(cadena)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letra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char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WHILE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&lt;=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DO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SET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letra = 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substring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cadena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IF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letra 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'a'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SET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 = a +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ELSE IF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letra 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'e'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SET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 = e +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ELSE IF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letra = 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'i'</a:t>
            </a:r>
            <a:b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endParaRPr kumimoji="0" lang="es-ES" altLang="es-E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2265ED0-2879-B85C-690C-2C2D2F4B3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298" y="1887529"/>
            <a:ext cx="2013097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SET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i +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ELSE IF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letra =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'o'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SET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 = o +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ELSE IF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letra =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'u'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SET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 = u +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 if;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 if;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 if;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 if;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 if;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SET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= x + 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 WHILE;</a:t>
            </a:r>
            <a:b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FEB7B7D-F013-7BF4-9470-E1208E43B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366" y="1888244"/>
            <a:ext cx="3239385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 =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'a:'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'e:'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'i:'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'o:'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'u: 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ContarVocales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'taller de base de datos'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Vocales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F873631D-13CD-CF15-1C9A-DFB6395C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366" y="3318690"/>
            <a:ext cx="2571581" cy="5900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>
            <a:spLocks noGrp="1"/>
          </p:cNvSpPr>
          <p:nvPr>
            <p:ph type="body" idx="1"/>
          </p:nvPr>
        </p:nvSpPr>
        <p:spPr>
          <a:xfrm>
            <a:off x="949842" y="193094"/>
            <a:ext cx="7244315" cy="23786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2000" dirty="0">
                <a:latin typeface="Bahnschrift Light" panose="020B0502040204020203" pitchFamily="34" charset="0"/>
              </a:rPr>
              <a:t>16. Crear una función que recibe un parámetro INTEGER.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800" dirty="0"/>
              <a:t>La función debe de retornar un texto(TEXT) como respuesta.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800" dirty="0"/>
              <a:t>El parámetro es un valor numérico </a:t>
            </a:r>
            <a:r>
              <a:rPr lang="es-MX" sz="800" dirty="0" err="1"/>
              <a:t>credit_number</a:t>
            </a:r>
            <a:r>
              <a:rPr lang="es-MX" sz="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800" dirty="0"/>
              <a:t>Si es mayor a 50000 es PLATINIUM.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800" dirty="0"/>
              <a:t>Si es mayor igual a 10000 y menor igual a 50000 es GOLD.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800" dirty="0"/>
              <a:t>Si es menor a 10000 es SILVER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800" dirty="0"/>
              <a:t>La función debe retornar indicando si ese cliente es PLATINUM, GOLD o SILVER en base al valor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800" dirty="0"/>
              <a:t> del </a:t>
            </a:r>
            <a:r>
              <a:rPr lang="es-MX" sz="800" dirty="0" err="1"/>
              <a:t>credit_number</a:t>
            </a:r>
            <a:r>
              <a:rPr lang="es-MX" sz="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800" dirty="0"/>
              <a:t>Considere la imagen siguiente: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4C4484-4756-BAB5-61A8-4C9C3EEE1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65" y="2789065"/>
            <a:ext cx="2703292" cy="176590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CEF85B6-20E7-585F-7FF3-42350B055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00" y="2789065"/>
            <a:ext cx="4568641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OR REPLACE FUNCTION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usuario(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credit_number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 TEXT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BEGIN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DECLARE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respuesta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text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respuesta = (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CASE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credit_number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&gt;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50000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'PLATINIUM.'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   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credit_number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&gt;=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credit_number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&lt;=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50000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'GOLD.'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   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credit_number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&lt;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'SILVER.'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   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RETURN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respuesta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usuario(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100000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72BBBF-7D91-7D2F-F6E3-5EDA84F12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352" y="588526"/>
            <a:ext cx="3117582" cy="19832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9128" y="205563"/>
            <a:ext cx="6395849" cy="18896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17. Crear una función que reciba un </a:t>
            </a:r>
            <a:br>
              <a:rPr lang="es-MX" dirty="0"/>
            </a:br>
            <a:r>
              <a:rPr lang="es-MX" dirty="0"/>
              <a:t>parámetro TEXT</a:t>
            </a:r>
            <a:br>
              <a:rPr lang="es-MX" dirty="0"/>
            </a:br>
            <a:br>
              <a:rPr lang="es-MX" dirty="0"/>
            </a:br>
            <a:r>
              <a:rPr lang="es-MX" sz="1200" dirty="0"/>
              <a:t>En donde este parámetro deberá de recibir una cadena cualquiera y retorna un TEXT de respuesta.</a:t>
            </a:r>
            <a:br>
              <a:rPr lang="es-MX" sz="1200" dirty="0"/>
            </a:br>
            <a:r>
              <a:rPr lang="es-MX" sz="1200" dirty="0"/>
              <a:t>Concatenar N veces la misma cadena reduciendo en uno en cada iteración hasta llegar a una sola letra.</a:t>
            </a:r>
            <a:br>
              <a:rPr lang="es-MX" sz="1200" dirty="0"/>
            </a:br>
            <a:r>
              <a:rPr lang="es-MX" sz="1200" dirty="0"/>
              <a:t>Utilizar REPEAT y retornar la nueva cadena concatenada.</a:t>
            </a:r>
            <a:br>
              <a:rPr lang="es-MX" sz="1200" dirty="0"/>
            </a:br>
            <a:r>
              <a:rPr lang="es-MX" sz="1200" dirty="0"/>
              <a:t>Considerar la siguiente imagen:</a:t>
            </a:r>
            <a:endParaRPr dirty="0"/>
          </a:p>
        </p:txBody>
      </p:sp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42" name="Google Shape;342;p34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/>
          <p:nvPr/>
        </p:nvSpPr>
        <p:spPr>
          <a:xfrm>
            <a:off x="6749718" y="2720378"/>
            <a:ext cx="724718" cy="66936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63118F1-333E-CDE9-BEBA-A55F9F862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93" y="2095170"/>
            <a:ext cx="5397517" cy="27238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replace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function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descomponer(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text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text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begin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respuesta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text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concatenar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char_length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declare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default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concatenar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repeat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concatenar &gt;=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lim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then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respuesta =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concat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substr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concatenar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x-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, 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respuesta)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set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concatenar = concatenar -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until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concatenar &lt;=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repeat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(respuesta)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ES" altLang="es-E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descomponer(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'COMPUTADORA'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descomponer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25DBD6-0EFA-E51B-87B5-0F798AFB4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371" y="3815914"/>
            <a:ext cx="5523913" cy="12544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2"/>
                </a:solidFill>
              </a:rPr>
              <a:t>Gracias. ..</a:t>
            </a:r>
            <a:endParaRPr sz="8000" dirty="0"/>
          </a:p>
        </p:txBody>
      </p:sp>
      <p:pic>
        <p:nvPicPr>
          <p:cNvPr id="362" name="Google Shape;362;p36"/>
          <p:cNvPicPr preferRelativeResize="0"/>
          <p:nvPr/>
        </p:nvPicPr>
        <p:blipFill rotWithShape="1">
          <a:blip r:embed="rId3">
            <a:alphaModFix/>
          </a:blip>
          <a:srcRect l="16518" r="16524"/>
          <a:stretch/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5">
            <a:alphaModFix/>
          </a:blip>
          <a:srcRect l="31597" r="28661" b="25445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>
            <a:off x="6322004" y="4070106"/>
            <a:ext cx="517411" cy="53795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 l="10766" t="12457" r="23222"/>
          <a:stretch/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ctrTitle"/>
          </p:nvPr>
        </p:nvSpPr>
        <p:spPr>
          <a:xfrm>
            <a:off x="2701695" y="1592679"/>
            <a:ext cx="3740610" cy="23201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/>
              <a:t>Manejo de conceptos.</a:t>
            </a:r>
            <a:endParaRPr sz="7200" dirty="0"/>
          </a:p>
        </p:txBody>
      </p:sp>
      <p:pic>
        <p:nvPicPr>
          <p:cNvPr id="53" name="Google Shape;5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1"/>
          <p:cNvPicPr preferRelativeResize="0"/>
          <p:nvPr/>
        </p:nvPicPr>
        <p:blipFill rotWithShape="1">
          <a:blip r:embed="rId5">
            <a:alphaModFix/>
          </a:blip>
          <a:srcRect t="16708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6303575" y="3995171"/>
            <a:ext cx="555979" cy="58541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981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635815" y="419300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Defina que es lenguaje procedural en MySQL.</a:t>
            </a:r>
            <a:endParaRPr dirty="0"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3">
            <a:alphaModFix/>
          </a:blip>
          <a:srcRect l="21113" r="27764"/>
          <a:stretch/>
        </p:blipFill>
        <p:spPr>
          <a:xfrm>
            <a:off x="6591350" y="205282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67" name="Google Shape;67;p12"/>
          <p:cNvPicPr preferRelativeResize="0"/>
          <p:nvPr/>
        </p:nvPicPr>
        <p:blipFill rotWithShape="1">
          <a:blip r:embed="rId4">
            <a:alphaModFix/>
          </a:blip>
          <a:srcRect l="41297" r="13305"/>
          <a:stretch/>
        </p:blipFill>
        <p:spPr>
          <a:xfrm>
            <a:off x="6591350" y="347587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68" name="Google Shape;6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773" y="1849052"/>
            <a:ext cx="941825" cy="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EA4947-704F-EA03-1B2D-7991BAE5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815" y="1286527"/>
            <a:ext cx="5027795" cy="1241675"/>
          </a:xfrm>
        </p:spPr>
        <p:txBody>
          <a:bodyPr/>
          <a:lstStyle/>
          <a:p>
            <a:r>
              <a:rPr lang="es-MX" sz="1400" dirty="0"/>
              <a:t>Lenguajes </a:t>
            </a:r>
            <a:r>
              <a:rPr lang="es-MX" sz="1400" dirty="0" err="1"/>
              <a:t>procuderales</a:t>
            </a:r>
            <a:r>
              <a:rPr lang="es-MX" sz="1400" dirty="0"/>
              <a:t> o procedimentales: El usuario da órdenes para que se realicen las tareas pertinentes con el objetico de recuperar los datos requeridos. Es la base del lenguaje de consulta SQL.</a:t>
            </a:r>
            <a:endParaRPr lang="es-ES" sz="14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8A1D810-4917-DFE8-315A-5E42A2DC7FF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35816" y="3220694"/>
            <a:ext cx="5027794" cy="1328700"/>
          </a:xfrm>
        </p:spPr>
        <p:txBody>
          <a:bodyPr/>
          <a:lstStyle/>
          <a:p>
            <a:r>
              <a:rPr lang="es-MX" sz="1400" dirty="0"/>
              <a:t>Las funciones es un fragmento de </a:t>
            </a:r>
            <a:r>
              <a:rPr lang="es-MX" sz="1400" dirty="0" err="1"/>
              <a:t>codigo</a:t>
            </a:r>
            <a:r>
              <a:rPr lang="es-MX" sz="1400" dirty="0"/>
              <a:t> en lenguaje procedural con piezas de código que reciben datos de entrada, realizan operaciones con ellos y luego devuelven un resultado.</a:t>
            </a:r>
            <a:endParaRPr lang="es-ES" sz="1400" dirty="0"/>
          </a:p>
        </p:txBody>
      </p:sp>
      <p:sp>
        <p:nvSpPr>
          <p:cNvPr id="16" name="Google Shape;61;p12">
            <a:extLst>
              <a:ext uri="{FF2B5EF4-FFF2-40B4-BE49-F238E27FC236}">
                <a16:creationId xmlns:a16="http://schemas.microsoft.com/office/drawing/2014/main" id="{CF97A6A6-2C16-EAF2-626D-D05921595E9D}"/>
              </a:ext>
            </a:extLst>
          </p:cNvPr>
          <p:cNvSpPr txBox="1">
            <a:spLocks/>
          </p:cNvSpPr>
          <p:nvPr/>
        </p:nvSpPr>
        <p:spPr>
          <a:xfrm>
            <a:off x="734074" y="2441025"/>
            <a:ext cx="5136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r>
              <a:rPr lang="es-MX" dirty="0"/>
              <a:t>2. Defina que es una función en MySQL.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501664" y="431570"/>
            <a:ext cx="5233357" cy="12625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/>
              <a:t>3. ¿Qué cosas características debe</a:t>
            </a:r>
            <a:br>
              <a:rPr lang="es-MX" sz="3200" dirty="0"/>
            </a:br>
            <a:r>
              <a:rPr lang="es-MX" sz="3200" dirty="0"/>
              <a:t> de tener una función? </a:t>
            </a:r>
            <a:br>
              <a:rPr lang="es-MX" dirty="0"/>
            </a:b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07226" y="1925900"/>
            <a:ext cx="5509276" cy="2371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s-MX" sz="1400" dirty="0"/>
              <a:t>MySQL funciona junto con varios programas de utilidad que soportan la administración de las bases de datos MySQL. Los comandos se envían a </a:t>
            </a:r>
            <a:r>
              <a:rPr lang="es-MX" sz="1400" dirty="0" err="1"/>
              <a:t>MySQLServer</a:t>
            </a:r>
            <a:r>
              <a:rPr lang="es-MX" sz="1400" dirty="0"/>
              <a:t> a través del cliente MySQL, que se instala en una computadora. MySQL fue desarrollado originalmente para manejar rápidamente grandes bases de datos.</a:t>
            </a:r>
            <a:endParaRPr sz="1400"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l="31499" t="13326" r="17239" b="9644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¿Cómo </a:t>
            </a:r>
            <a:r>
              <a:rPr lang="es-MX" dirty="0" err="1"/>
              <a:t>crear,modificar</a:t>
            </a:r>
            <a:r>
              <a:rPr lang="es-MX" dirty="0"/>
              <a:t> </a:t>
            </a:r>
            <a:r>
              <a:rPr lang="es-MX" dirty="0" err="1"/>
              <a:t>ycómo</a:t>
            </a:r>
            <a:r>
              <a:rPr lang="es-MX" dirty="0"/>
              <a:t> eliminar una función? Adjunte un ejemplo de su uso.</a:t>
            </a:r>
            <a:endParaRPr dirty="0"/>
          </a:p>
        </p:txBody>
      </p:sp>
      <p:sp>
        <p:nvSpPr>
          <p:cNvPr id="182" name="Google Shape;182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l="23266" r="23271"/>
          <a:stretch/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2;p18">
            <a:extLst>
              <a:ext uri="{FF2B5EF4-FFF2-40B4-BE49-F238E27FC236}">
                <a16:creationId xmlns:a16="http://schemas.microsoft.com/office/drawing/2014/main" id="{136C0A10-C738-A284-46AF-A2288A816211}"/>
              </a:ext>
            </a:extLst>
          </p:cNvPr>
          <p:cNvSpPr txBox="1">
            <a:spLocks/>
          </p:cNvSpPr>
          <p:nvPr/>
        </p:nvSpPr>
        <p:spPr>
          <a:xfrm>
            <a:off x="308345" y="1074222"/>
            <a:ext cx="4628707" cy="38734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s-MX" sz="1100" dirty="0">
                <a:solidFill>
                  <a:schemeClr val="tx2">
                    <a:lumMod val="10000"/>
                  </a:schemeClr>
                </a:solidFill>
                <a:latin typeface="Bitter Thin" panose="020B0604020202020204" charset="0"/>
                <a:sym typeface="Dancing Script"/>
              </a:rPr>
              <a:t>C</a:t>
            </a:r>
            <a:r>
              <a:rPr kumimoji="0" 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rear</a:t>
            </a:r>
            <a:r>
              <a:rPr kumimoji="0" 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una función CREATE FUNCTION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create</a:t>
            </a: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function</a:t>
            </a: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max_edad_est_masculino</a:t>
            </a: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()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returns</a:t>
            </a: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integer</a:t>
            </a:r>
            <a:endParaRPr kumimoji="0" lang="es-MX" sz="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LnTx/>
              <a:uFillTx/>
              <a:latin typeface="Bitter Thin" panose="020B0604020202020204" charset="0"/>
              <a:sym typeface="Dancing Script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begin</a:t>
            </a:r>
            <a:endParaRPr kumimoji="0" lang="es-MX" sz="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LnTx/>
              <a:uFillTx/>
              <a:latin typeface="Bitter Thin" panose="020B0604020202020204" charset="0"/>
              <a:sym typeface="Dancing Script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  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return</a:t>
            </a: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(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    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select</a:t>
            </a: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MAX(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est.edad</a:t>
            </a: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)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    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from</a:t>
            </a: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estudiantes AS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est</a:t>
            </a:r>
            <a:endParaRPr kumimoji="0" lang="es-MX" sz="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LnTx/>
              <a:uFillTx/>
              <a:latin typeface="Bitter Thin" panose="020B0604020202020204" charset="0"/>
              <a:sym typeface="Dancing Script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    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where</a:t>
            </a: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est.sexo</a:t>
            </a: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='masculino'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   );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 </a:t>
            </a: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end</a:t>
            </a: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;</a:t>
            </a:r>
          </a:p>
        </p:txBody>
      </p:sp>
      <p:sp>
        <p:nvSpPr>
          <p:cNvPr id="10" name="Google Shape;122;p18">
            <a:extLst>
              <a:ext uri="{FF2B5EF4-FFF2-40B4-BE49-F238E27FC236}">
                <a16:creationId xmlns:a16="http://schemas.microsoft.com/office/drawing/2014/main" id="{EA63E81F-9CC3-A37B-680D-F0F4ACB98A11}"/>
              </a:ext>
            </a:extLst>
          </p:cNvPr>
          <p:cNvSpPr txBox="1">
            <a:spLocks/>
          </p:cNvSpPr>
          <p:nvPr/>
        </p:nvSpPr>
        <p:spPr>
          <a:xfrm>
            <a:off x="2480931" y="1809830"/>
            <a:ext cx="4561368" cy="32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kumimoji="0" 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Modificar una función  CREATE OR REPLACE FUNCTION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Create or replace  function </a:t>
            </a:r>
            <a:r>
              <a:rPr lang="en-US" sz="800" dirty="0" err="1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max_edad_est_masculino</a:t>
            </a: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()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  returns integer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  begin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    return (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      select MAX(</a:t>
            </a:r>
            <a:r>
              <a:rPr lang="en-US" sz="800" dirty="0" err="1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est.edad</a:t>
            </a: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)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      from </a:t>
            </a:r>
            <a:r>
              <a:rPr lang="en-US" sz="800" dirty="0" err="1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estudiantes</a:t>
            </a: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 AS </a:t>
            </a:r>
            <a:r>
              <a:rPr lang="en-US" sz="800" dirty="0" err="1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est</a:t>
            </a:r>
            <a:endParaRPr lang="en-US" sz="800" dirty="0">
              <a:solidFill>
                <a:schemeClr val="accent5">
                  <a:lumMod val="75000"/>
                </a:schemeClr>
              </a:solidFill>
              <a:latin typeface="Bitter Thin" panose="020B0604020202020204" charset="0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      where </a:t>
            </a:r>
            <a:r>
              <a:rPr lang="en-US" sz="800" dirty="0" err="1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est.sexo</a:t>
            </a: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='</a:t>
            </a:r>
            <a:r>
              <a:rPr lang="en-US" sz="800" dirty="0" err="1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masculino</a:t>
            </a: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'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    );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  <a:latin typeface="Bitter Thin" panose="020B0604020202020204" charset="0"/>
              </a:rPr>
              <a:t>  end;</a:t>
            </a:r>
          </a:p>
        </p:txBody>
      </p:sp>
      <p:sp>
        <p:nvSpPr>
          <p:cNvPr id="11" name="Google Shape;122;p18">
            <a:extLst>
              <a:ext uri="{FF2B5EF4-FFF2-40B4-BE49-F238E27FC236}">
                <a16:creationId xmlns:a16="http://schemas.microsoft.com/office/drawing/2014/main" id="{C7E60D4C-0894-AA1A-9D05-104114A48908}"/>
              </a:ext>
            </a:extLst>
          </p:cNvPr>
          <p:cNvSpPr txBox="1">
            <a:spLocks/>
          </p:cNvSpPr>
          <p:nvPr/>
        </p:nvSpPr>
        <p:spPr>
          <a:xfrm>
            <a:off x="4572000" y="3057298"/>
            <a:ext cx="3645696" cy="13067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kumimoji="0" 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El</a:t>
            </a:r>
            <a:r>
              <a:rPr lang="es-MX" sz="1100" dirty="0" err="1">
                <a:solidFill>
                  <a:srgbClr val="002060"/>
                </a:solidFill>
                <a:latin typeface="Bitter Thin" panose="020B0604020202020204" charset="0"/>
                <a:sym typeface="Dancing Script"/>
              </a:rPr>
              <a:t>iminar</a:t>
            </a:r>
            <a:r>
              <a:rPr kumimoji="0" 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itter Thin" panose="020B0604020202020204" charset="0"/>
                <a:sym typeface="Dancing Script"/>
              </a:rPr>
              <a:t> una función DROP FUNCTION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161961" y="283237"/>
            <a:ext cx="5780984" cy="144180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Para qué sirve la </a:t>
            </a:r>
            <a:r>
              <a:rPr lang="es-MX" dirty="0" err="1"/>
              <a:t>funcion</a:t>
            </a:r>
            <a:r>
              <a:rPr lang="es-MX" dirty="0"/>
              <a:t> CONCAT </a:t>
            </a:r>
            <a:br>
              <a:rPr lang="es-MX" dirty="0"/>
            </a:br>
            <a:r>
              <a:rPr lang="es-MX" dirty="0"/>
              <a:t>y como funciona en MYSQL</a:t>
            </a:r>
            <a:br>
              <a:rPr lang="es-MX" sz="4000" dirty="0"/>
            </a:br>
            <a:br>
              <a:rPr lang="es-MX" sz="1600" dirty="0"/>
            </a:br>
            <a:r>
              <a:rPr lang="es-MX" sz="1600" dirty="0"/>
              <a:t>Crear una función que muestre el uso de las función CONCAT?</a:t>
            </a:r>
            <a:br>
              <a:rPr lang="es-MX" sz="1600" dirty="0"/>
            </a:br>
            <a:r>
              <a:rPr lang="es-MX" sz="1600" dirty="0"/>
              <a:t>La función debe concatenar 3 cadenas.</a:t>
            </a:r>
            <a:endParaRPr sz="4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294967295"/>
          </p:nvPr>
        </p:nvSpPr>
        <p:spPr>
          <a:xfrm>
            <a:off x="161961" y="1866592"/>
            <a:ext cx="6619463" cy="817573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5">
                    <a:lumMod val="75000"/>
                  </a:schemeClr>
                </a:solidFill>
              </a:rPr>
              <a:t>CONCAT sirve para </a:t>
            </a:r>
            <a:r>
              <a:rPr lang="es-MX" sz="1400" dirty="0">
                <a:solidFill>
                  <a:schemeClr val="accent5">
                    <a:lumMod val="75000"/>
                  </a:schemeClr>
                </a:solidFill>
              </a:rPr>
              <a:t>concatenar varias variables y más; en la que funciona insertando “</a:t>
            </a:r>
            <a:r>
              <a:rPr lang="es-MX" sz="1400" dirty="0" err="1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s-MX" sz="1400" dirty="0">
                <a:solidFill>
                  <a:schemeClr val="accent5">
                    <a:lumMod val="75000"/>
                  </a:schemeClr>
                </a:solidFill>
              </a:rPr>
              <a:t> CONCAT “ seguido de la introducción de lo que queremos que muestre en paréntesis “(‘Hola’, ‘ Mundo’)”.</a:t>
            </a:r>
            <a:endParaRPr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t="16373"/>
          <a:stretch/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3;p13">
            <a:extLst>
              <a:ext uri="{FF2B5EF4-FFF2-40B4-BE49-F238E27FC236}">
                <a16:creationId xmlns:a16="http://schemas.microsoft.com/office/drawing/2014/main" id="{361868E1-3FFC-3B11-B1B4-C62624D1AC43}"/>
              </a:ext>
            </a:extLst>
          </p:cNvPr>
          <p:cNvSpPr txBox="1">
            <a:spLocks/>
          </p:cNvSpPr>
          <p:nvPr/>
        </p:nvSpPr>
        <p:spPr>
          <a:xfrm>
            <a:off x="69812" y="2682836"/>
            <a:ext cx="6514215" cy="169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r>
              <a:rPr lang="es-MX" dirty="0"/>
              <a:t>6. Para qué sirve la función SUBSTRING y </a:t>
            </a:r>
          </a:p>
          <a:p>
            <a:r>
              <a:rPr lang="es-MX" dirty="0"/>
              <a:t>como funciona en MYSQL</a:t>
            </a:r>
          </a:p>
          <a:p>
            <a:endParaRPr lang="es-MX" sz="1050" dirty="0"/>
          </a:p>
          <a:p>
            <a:r>
              <a:rPr lang="es-MX" sz="1050" dirty="0"/>
              <a:t>¿Crear una función que muestre el uso de las función SUBSTRING?</a:t>
            </a:r>
          </a:p>
          <a:p>
            <a:r>
              <a:rPr lang="es-MX" sz="1050" dirty="0"/>
              <a:t>La función recibe un nombre completo.</a:t>
            </a:r>
          </a:p>
          <a:p>
            <a:r>
              <a:rPr lang="es-MX" sz="1050" dirty="0"/>
              <a:t>	INPUT: Ximena Condori Mar</a:t>
            </a:r>
          </a:p>
          <a:p>
            <a:r>
              <a:rPr lang="es-MX" sz="1050" dirty="0"/>
              <a:t>La función solo retorna el nombre.</a:t>
            </a:r>
          </a:p>
          <a:p>
            <a:r>
              <a:rPr lang="es-MX" sz="1050" dirty="0"/>
              <a:t>	OUTPUT: Ximena</a:t>
            </a:r>
          </a:p>
        </p:txBody>
      </p:sp>
      <p:sp>
        <p:nvSpPr>
          <p:cNvPr id="8" name="Google Shape;74;p13">
            <a:extLst>
              <a:ext uri="{FF2B5EF4-FFF2-40B4-BE49-F238E27FC236}">
                <a16:creationId xmlns:a16="http://schemas.microsoft.com/office/drawing/2014/main" id="{38B9F401-6AFB-AB7E-FD2E-C2737284D4F8}"/>
              </a:ext>
            </a:extLst>
          </p:cNvPr>
          <p:cNvSpPr txBox="1">
            <a:spLocks/>
          </p:cNvSpPr>
          <p:nvPr/>
        </p:nvSpPr>
        <p:spPr>
          <a:xfrm>
            <a:off x="161961" y="4402421"/>
            <a:ext cx="6619463" cy="694859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✘"/>
              <a:defRPr sz="2000" b="0" i="0" u="none" strike="noStrike" cap="none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✗"/>
              <a:defRPr sz="2000" b="0" i="0" u="none" strike="noStrike" cap="none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Thin"/>
              <a:buChar char="■"/>
              <a:defRPr sz="2000" b="0" i="0" u="none" strike="noStrike" cap="none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 b="0" i="0" u="none" strike="noStrike" cap="none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 b="0" i="0" u="none" strike="noStrike" cap="none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■"/>
              <a:defRPr sz="2000" b="0" i="0" u="none" strike="noStrike" cap="none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 b="0" i="0" u="none" strike="noStrike" cap="none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 b="0" i="0" u="none" strike="noStrike" cap="none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itter Thin"/>
              <a:buChar char="■"/>
              <a:defRPr sz="2000" b="0" i="0" u="none" strike="noStrike" cap="none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9pPr>
          </a:lstStyle>
          <a:p>
            <a:pPr marL="0" indent="0">
              <a:buFont typeface="Bitter Thin"/>
              <a:buNone/>
            </a:pPr>
            <a:r>
              <a:rPr lang="es-MX" sz="1400" dirty="0">
                <a:solidFill>
                  <a:schemeClr val="accent5">
                    <a:lumMod val="75000"/>
                  </a:schemeClr>
                </a:solidFill>
              </a:rPr>
              <a:t>SUBSTRING sirve para contar una cadena de cierto lugar con un conteo determinado.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526931" y="3594501"/>
            <a:ext cx="5971909" cy="14740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rgbClr val="8997EB"/>
                </a:solidFill>
              </a:rPr>
              <a:t>CHAR_LENGTH: </a:t>
            </a:r>
            <a:r>
              <a:rPr lang="es-MX" sz="1000" dirty="0">
                <a:solidFill>
                  <a:srgbClr val="8997EB"/>
                </a:solidFill>
              </a:rPr>
              <a:t>Para encontrar la longitud de una </a:t>
            </a:r>
            <a:r>
              <a:rPr lang="es-MX" sz="1000" dirty="0" err="1">
                <a:solidFill>
                  <a:srgbClr val="8997EB"/>
                </a:solidFill>
              </a:rPr>
              <a:t>string</a:t>
            </a:r>
            <a:r>
              <a:rPr lang="es-MX" sz="1000" dirty="0">
                <a:solidFill>
                  <a:srgbClr val="8997EB"/>
                </a:solidFill>
              </a:rPr>
              <a:t> dada (en caracteres). Cuenta el número de caracteres e ignora si los caracteres son de un solo byte o de varios bytes.</a:t>
            </a:r>
            <a:endParaRPr lang="es-ES" sz="1000" dirty="0">
              <a:solidFill>
                <a:srgbClr val="8997E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2060"/>
                </a:solidFill>
              </a:rPr>
              <a:t>select </a:t>
            </a:r>
            <a:r>
              <a:rPr lang="en-US" sz="1200" dirty="0" err="1">
                <a:solidFill>
                  <a:srgbClr val="002060"/>
                </a:solidFill>
              </a:rPr>
              <a:t>char_length</a:t>
            </a:r>
            <a:r>
              <a:rPr lang="en-US" sz="1200" dirty="0">
                <a:solidFill>
                  <a:srgbClr val="002060"/>
                </a:solidFill>
              </a:rPr>
              <a:t>('Hola Mundo') as Mundo</a:t>
            </a:r>
            <a:endParaRPr lang="es-ES" sz="1200" dirty="0">
              <a:solidFill>
                <a:srgbClr val="002060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dirty="0">
                <a:solidFill>
                  <a:srgbClr val="8997EB"/>
                </a:solidFill>
              </a:rPr>
              <a:t> </a:t>
            </a:r>
            <a:r>
              <a:rPr lang="es-ES" sz="1400" b="1" dirty="0">
                <a:solidFill>
                  <a:srgbClr val="8997EB"/>
                </a:solidFill>
              </a:rPr>
              <a:t>LOCATE:</a:t>
            </a:r>
            <a:r>
              <a:rPr lang="es-MX" sz="1000" b="1" dirty="0">
                <a:solidFill>
                  <a:srgbClr val="8997EB"/>
                </a:solidFill>
              </a:rPr>
              <a:t> </a:t>
            </a:r>
            <a:r>
              <a:rPr lang="es-MX" sz="1000" dirty="0">
                <a:solidFill>
                  <a:srgbClr val="8997EB"/>
                </a:solidFill>
              </a:rPr>
              <a:t>Es un comando del paquete </a:t>
            </a:r>
            <a:r>
              <a:rPr lang="es-MX" sz="1000" dirty="0" err="1">
                <a:solidFill>
                  <a:srgbClr val="8997EB"/>
                </a:solidFill>
              </a:rPr>
              <a:t>findutils</a:t>
            </a:r>
            <a:r>
              <a:rPr lang="es-MX" sz="1000" dirty="0">
                <a:solidFill>
                  <a:srgbClr val="8997EB"/>
                </a:solidFill>
              </a:rPr>
              <a:t> de GNU que provee una fácil y rápida manera de buscar archivos en el sistema completo basado en patrones de nombres.</a:t>
            </a:r>
            <a:endParaRPr lang="es-ES" sz="1000" dirty="0">
              <a:solidFill>
                <a:srgbClr val="8997E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8997EB"/>
                </a:solidFill>
              </a:rPr>
              <a:t> </a:t>
            </a:r>
            <a:r>
              <a:rPr lang="en-US" sz="1200" dirty="0">
                <a:solidFill>
                  <a:srgbClr val="002060"/>
                </a:solidFill>
              </a:rPr>
              <a:t>Select locate (‘La’, ‘Luna’) as Locate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8997EB"/>
              </a:solidFill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269358" y="38527"/>
            <a:ext cx="6032204" cy="1591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Para qué sirve la </a:t>
            </a:r>
            <a:r>
              <a:rPr lang="es-MX" dirty="0" err="1"/>
              <a:t>funcion</a:t>
            </a:r>
            <a:r>
              <a:rPr lang="es-MX" dirty="0"/>
              <a:t> STRCMP y</a:t>
            </a:r>
            <a:br>
              <a:rPr lang="es-MX" dirty="0"/>
            </a:br>
            <a:r>
              <a:rPr lang="es-MX" dirty="0"/>
              <a:t> como funciona en MYSQL</a:t>
            </a:r>
            <a:br>
              <a:rPr lang="es-MX" dirty="0"/>
            </a:br>
            <a:r>
              <a:rPr lang="es-MX" sz="1400" dirty="0"/>
              <a:t>¿Crear una función que muestre el uso de las función STRCMP?</a:t>
            </a:r>
            <a:br>
              <a:rPr lang="es-MX" sz="1400" dirty="0"/>
            </a:br>
            <a:r>
              <a:rPr lang="es-MX" sz="1400" dirty="0"/>
              <a:t>La función debe comparar 3 cadenas. Y deberá determinar si dos de ellas son iguales.</a:t>
            </a:r>
            <a:endParaRPr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833762" y="1359716"/>
            <a:ext cx="5665078" cy="15340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rgbClr val="8997EB"/>
                </a:solidFill>
              </a:rPr>
              <a:t>La función STRCMP compara carácter por carácter , si las cadenas son iguales retornara un valor 0, si la primera cadena es mayor retornara un valor positivo y si es menor retornara un valor negativo.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8997EB"/>
                </a:solidFill>
              </a:rPr>
              <a:t> </a:t>
            </a:r>
            <a:r>
              <a:rPr lang="es-ES" sz="800" dirty="0" err="1">
                <a:solidFill>
                  <a:srgbClr val="002060"/>
                </a:solidFill>
              </a:rPr>
              <a:t>if</a:t>
            </a:r>
            <a:r>
              <a:rPr lang="es-ES" sz="800" dirty="0">
                <a:solidFill>
                  <a:srgbClr val="002060"/>
                </a:solidFill>
              </a:rPr>
              <a:t> (</a:t>
            </a:r>
            <a:r>
              <a:rPr lang="es-ES" sz="800" dirty="0" err="1">
                <a:solidFill>
                  <a:srgbClr val="002060"/>
                </a:solidFill>
              </a:rPr>
              <a:t>strcmp</a:t>
            </a:r>
            <a:r>
              <a:rPr lang="es-ES" sz="800" dirty="0">
                <a:solidFill>
                  <a:srgbClr val="002060"/>
                </a:solidFill>
              </a:rPr>
              <a:t>(str1,str2) == 0)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002060"/>
                </a:solidFill>
              </a:rPr>
              <a:t> 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002060"/>
                </a:solidFill>
              </a:rPr>
              <a:t>     </a:t>
            </a:r>
            <a:r>
              <a:rPr lang="es-ES" sz="800" dirty="0" err="1">
                <a:solidFill>
                  <a:srgbClr val="002060"/>
                </a:solidFill>
              </a:rPr>
              <a:t>printf</a:t>
            </a:r>
            <a:r>
              <a:rPr lang="es-ES" sz="800" dirty="0">
                <a:solidFill>
                  <a:srgbClr val="002060"/>
                </a:solidFill>
              </a:rPr>
              <a:t>("Son iguales!.\n");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002060"/>
                </a:solidFill>
              </a:rPr>
              <a:t>  }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2060"/>
                </a:solidFill>
              </a:rPr>
              <a:t>int </a:t>
            </a:r>
            <a:r>
              <a:rPr lang="en-US" sz="800" dirty="0" err="1">
                <a:solidFill>
                  <a:srgbClr val="002060"/>
                </a:solidFill>
              </a:rPr>
              <a:t>strcmp</a:t>
            </a:r>
            <a:r>
              <a:rPr lang="en-US" sz="800" dirty="0">
                <a:solidFill>
                  <a:srgbClr val="002060"/>
                </a:solidFill>
              </a:rPr>
              <a:t>(const char * s1,const char * s2);</a:t>
            </a:r>
            <a:endParaRPr sz="800" dirty="0">
              <a:solidFill>
                <a:srgbClr val="002060"/>
              </a:solidFill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l="18433" t="19321" b="901"/>
          <a:stretch/>
        </p:blipFill>
        <p:spPr>
          <a:xfrm>
            <a:off x="6591350" y="205282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l="36544" r="18058"/>
          <a:stretch/>
        </p:blipFill>
        <p:spPr>
          <a:xfrm>
            <a:off x="6591350" y="347587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773" y="1849052"/>
            <a:ext cx="941825" cy="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1;p18">
            <a:extLst>
              <a:ext uri="{FF2B5EF4-FFF2-40B4-BE49-F238E27FC236}">
                <a16:creationId xmlns:a16="http://schemas.microsoft.com/office/drawing/2014/main" id="{053F55A5-55E6-ED8F-1AC3-42313B01D861}"/>
              </a:ext>
            </a:extLst>
          </p:cNvPr>
          <p:cNvSpPr txBox="1">
            <a:spLocks/>
          </p:cNvSpPr>
          <p:nvPr/>
        </p:nvSpPr>
        <p:spPr>
          <a:xfrm>
            <a:off x="179601" y="2717175"/>
            <a:ext cx="6032204" cy="97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r>
              <a:rPr lang="es-MX" dirty="0"/>
              <a:t>8. Para qué sirve la función CHAR_LENGTH y LOCATE y como funciona en MYSQL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454736" y="369953"/>
            <a:ext cx="5403477" cy="8357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9. ¿Cual es la diferencia entre las funciones de agresión y funciones creados por el DBA? </a:t>
            </a:r>
            <a:br>
              <a:rPr lang="es-MX" dirty="0"/>
            </a:br>
            <a:r>
              <a:rPr lang="es-MX" dirty="0"/>
              <a:t>Es decir funciones creadas por el usuario.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7041135" y="2925109"/>
            <a:ext cx="654811" cy="63779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7FC475-A817-2647-F774-78F2FBE5AB2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4736" y="3179805"/>
            <a:ext cx="6530530" cy="1540727"/>
          </a:xfrm>
        </p:spPr>
        <p:txBody>
          <a:bodyPr/>
          <a:lstStyle/>
          <a:p>
            <a:r>
              <a:rPr lang="es-MX" sz="1200" dirty="0">
                <a:solidFill>
                  <a:srgbClr val="2C5C46"/>
                </a:solidFill>
              </a:rPr>
              <a:t> Se refiere a definir un parámetro en un procedimiento almacenado en MySQL es definirlo de entrada y salida en forma simultanea. Definimos un parámetro de entrada y salida mediante la palabra clave </a:t>
            </a:r>
            <a:r>
              <a:rPr lang="es-MX" sz="1200" dirty="0" err="1">
                <a:solidFill>
                  <a:srgbClr val="2C5C46"/>
                </a:solidFill>
              </a:rPr>
              <a:t>inout</a:t>
            </a:r>
            <a:r>
              <a:rPr lang="es-MX" sz="1200" dirty="0">
                <a:solidFill>
                  <a:srgbClr val="2C5C46"/>
                </a:solidFill>
              </a:rPr>
              <a:t>:</a:t>
            </a:r>
          </a:p>
          <a:p>
            <a:pPr marL="114300" indent="0">
              <a:buNone/>
            </a:pPr>
            <a:endParaRPr lang="es-MX" sz="1100" dirty="0">
              <a:solidFill>
                <a:srgbClr val="2C5C46"/>
              </a:solidFill>
            </a:endParaRPr>
          </a:p>
          <a:p>
            <a:pPr marL="114300" indent="0">
              <a:buNone/>
            </a:pPr>
            <a:r>
              <a:rPr lang="es-MX" sz="1100" dirty="0" err="1">
                <a:solidFill>
                  <a:srgbClr val="2C5C46"/>
                </a:solidFill>
              </a:rPr>
              <a:t>create</a:t>
            </a:r>
            <a:r>
              <a:rPr lang="es-MX" sz="1100" dirty="0">
                <a:solidFill>
                  <a:srgbClr val="2C5C46"/>
                </a:solidFill>
              </a:rPr>
              <a:t> </a:t>
            </a:r>
            <a:r>
              <a:rPr lang="es-MX" sz="1100" dirty="0" err="1">
                <a:solidFill>
                  <a:srgbClr val="2C5C46"/>
                </a:solidFill>
              </a:rPr>
              <a:t>procedure</a:t>
            </a:r>
            <a:r>
              <a:rPr lang="es-MX" sz="1100" dirty="0">
                <a:solidFill>
                  <a:srgbClr val="2C5C46"/>
                </a:solidFill>
              </a:rPr>
              <a:t> NOMBREPROCEDIMIENTO (</a:t>
            </a:r>
            <a:r>
              <a:rPr lang="es-MX" sz="1100" dirty="0" err="1">
                <a:solidFill>
                  <a:srgbClr val="2C5C46"/>
                </a:solidFill>
              </a:rPr>
              <a:t>inout</a:t>
            </a:r>
            <a:r>
              <a:rPr lang="es-MX" sz="1100" dirty="0">
                <a:solidFill>
                  <a:srgbClr val="2C5C46"/>
                </a:solidFill>
              </a:rPr>
              <a:t> NOMBREPARAMETRO TIPODEDATO)</a:t>
            </a:r>
          </a:p>
          <a:p>
            <a:pPr marL="114300" indent="0">
              <a:buNone/>
            </a:pPr>
            <a:r>
              <a:rPr lang="es-MX" sz="1100" dirty="0">
                <a:solidFill>
                  <a:srgbClr val="2C5C46"/>
                </a:solidFill>
              </a:rPr>
              <a:t> </a:t>
            </a:r>
            <a:r>
              <a:rPr lang="es-MX" sz="1100" dirty="0" err="1">
                <a:solidFill>
                  <a:srgbClr val="2C5C46"/>
                </a:solidFill>
              </a:rPr>
              <a:t>begin</a:t>
            </a:r>
            <a:endParaRPr lang="es-MX" sz="1100" dirty="0">
              <a:solidFill>
                <a:srgbClr val="2C5C46"/>
              </a:solidFill>
            </a:endParaRPr>
          </a:p>
          <a:p>
            <a:pPr marL="114300" indent="0">
              <a:buNone/>
            </a:pPr>
            <a:r>
              <a:rPr lang="es-MX" sz="1100" dirty="0">
                <a:solidFill>
                  <a:srgbClr val="2C5C46"/>
                </a:solidFill>
              </a:rPr>
              <a:t> </a:t>
            </a:r>
            <a:r>
              <a:rPr lang="es-MX" sz="1100" dirty="0" err="1">
                <a:solidFill>
                  <a:srgbClr val="2C5C46"/>
                </a:solidFill>
              </a:rPr>
              <a:t>end</a:t>
            </a:r>
            <a:endParaRPr lang="es-ES" sz="1100" dirty="0">
              <a:solidFill>
                <a:srgbClr val="2C5C46"/>
              </a:solidFill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D6BD2FB-40FC-6D50-64C3-8D3348958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355" y="1429593"/>
            <a:ext cx="5961915" cy="835775"/>
          </a:xfrm>
        </p:spPr>
        <p:txBody>
          <a:bodyPr/>
          <a:lstStyle/>
          <a:p>
            <a:r>
              <a:rPr lang="es-MX" sz="1200" dirty="0">
                <a:solidFill>
                  <a:srgbClr val="2C5C46"/>
                </a:solidFill>
              </a:rPr>
              <a:t>La diferencia entre las funciones de agregación son las que no se pueden utilizar en la clausula </a:t>
            </a:r>
            <a:r>
              <a:rPr lang="es-MX" sz="1200" dirty="0" err="1">
                <a:solidFill>
                  <a:srgbClr val="2C5C46"/>
                </a:solidFill>
              </a:rPr>
              <a:t>select</a:t>
            </a:r>
            <a:r>
              <a:rPr lang="es-MX" sz="1200" dirty="0">
                <a:solidFill>
                  <a:srgbClr val="2C5C46"/>
                </a:solidFill>
              </a:rPr>
              <a:t> y la funciones creados por el DBA son las que se pueden utilizar en la clausula </a:t>
            </a:r>
            <a:r>
              <a:rPr lang="es-MX" sz="1200" dirty="0" err="1">
                <a:solidFill>
                  <a:srgbClr val="2C5C46"/>
                </a:solidFill>
              </a:rPr>
              <a:t>select</a:t>
            </a:r>
            <a:r>
              <a:rPr lang="es-MX" sz="1200" dirty="0">
                <a:solidFill>
                  <a:srgbClr val="2C5C46"/>
                </a:solidFill>
              </a:rPr>
              <a:t>.</a:t>
            </a:r>
          </a:p>
          <a:p>
            <a:endParaRPr lang="es-ES" dirty="0">
              <a:solidFill>
                <a:srgbClr val="2C5C46"/>
              </a:solidFill>
            </a:endParaRPr>
          </a:p>
        </p:txBody>
      </p:sp>
      <p:sp>
        <p:nvSpPr>
          <p:cNvPr id="14" name="Google Shape;131;p19">
            <a:extLst>
              <a:ext uri="{FF2B5EF4-FFF2-40B4-BE49-F238E27FC236}">
                <a16:creationId xmlns:a16="http://schemas.microsoft.com/office/drawing/2014/main" id="{6F2BBE01-B447-0984-0E42-B3D1C98B3124}"/>
              </a:ext>
            </a:extLst>
          </p:cNvPr>
          <p:cNvSpPr txBox="1">
            <a:spLocks/>
          </p:cNvSpPr>
          <p:nvPr/>
        </p:nvSpPr>
        <p:spPr>
          <a:xfrm>
            <a:off x="504355" y="2186705"/>
            <a:ext cx="6048846" cy="9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r>
              <a:rPr lang="es-MX" dirty="0"/>
              <a:t>10. ¿Busque y defina a qué se referirá cuando se habla de parámetros de entrada y salida en MySQL?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 l="10766" t="12457" r="23222"/>
          <a:stretch/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ctrTitle"/>
          </p:nvPr>
        </p:nvSpPr>
        <p:spPr>
          <a:xfrm>
            <a:off x="2701695" y="1592679"/>
            <a:ext cx="3740610" cy="23201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dirty="0"/>
              <a:t>Parte practica</a:t>
            </a:r>
            <a:endParaRPr sz="8000" dirty="0"/>
          </a:p>
        </p:txBody>
      </p:sp>
      <p:pic>
        <p:nvPicPr>
          <p:cNvPr id="53" name="Google Shape;5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1"/>
          <p:cNvPicPr preferRelativeResize="0"/>
          <p:nvPr/>
        </p:nvPicPr>
        <p:blipFill rotWithShape="1">
          <a:blip r:embed="rId5">
            <a:alphaModFix/>
          </a:blip>
          <a:srcRect t="16708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6303575" y="3995171"/>
            <a:ext cx="555979" cy="58541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6121714"/>
      </p:ext>
    </p:extLst>
  </p:cSld>
  <p:clrMapOvr>
    <a:masterClrMapping/>
  </p:clrMapOvr>
</p:sld>
</file>

<file path=ppt/theme/theme1.xml><?xml version="1.0" encoding="utf-8"?>
<a:theme xmlns:a="http://schemas.openxmlformats.org/drawingml/2006/main" name="Paris template">
  <a:themeElements>
    <a:clrScheme name="Custom 347">
      <a:dk1>
        <a:srgbClr val="49413E"/>
      </a:dk1>
      <a:lt1>
        <a:srgbClr val="FFFFFF"/>
      </a:lt1>
      <a:dk2>
        <a:srgbClr val="9D9A8E"/>
      </a:dk2>
      <a:lt2>
        <a:srgbClr val="EDEADE"/>
      </a:lt2>
      <a:accent1>
        <a:srgbClr val="E2AB30"/>
      </a:accent1>
      <a:accent2>
        <a:srgbClr val="998B36"/>
      </a:accent2>
      <a:accent3>
        <a:srgbClr val="D8CA7E"/>
      </a:accent3>
      <a:accent4>
        <a:srgbClr val="D89168"/>
      </a:accent4>
      <a:accent5>
        <a:srgbClr val="BB584C"/>
      </a:accent5>
      <a:accent6>
        <a:srgbClr val="994F5F"/>
      </a:accent6>
      <a:hlink>
        <a:srgbClr val="6B331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2745</Words>
  <Application>Microsoft Office PowerPoint</Application>
  <PresentationFormat>Presentación en pantalla (16:9)</PresentationFormat>
  <Paragraphs>133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Wingdings</vt:lpstr>
      <vt:lpstr>Arial</vt:lpstr>
      <vt:lpstr>Bahnschrift Light</vt:lpstr>
      <vt:lpstr>Dancing Script</vt:lpstr>
      <vt:lpstr>JetBrains Mono</vt:lpstr>
      <vt:lpstr>Bitter</vt:lpstr>
      <vt:lpstr>Bitter Thin</vt:lpstr>
      <vt:lpstr>Cascadia Mono Light</vt:lpstr>
      <vt:lpstr>Paris template</vt:lpstr>
      <vt:lpstr>Defensa-Hito 3</vt:lpstr>
      <vt:lpstr>Manejo de conceptos.</vt:lpstr>
      <vt:lpstr>1. Defina que es lenguaje procedural en MySQL.</vt:lpstr>
      <vt:lpstr>3. ¿Qué cosas características debe  de tener una función?  </vt:lpstr>
      <vt:lpstr>4. ¿Cómo crear,modificar ycómo eliminar una función? Adjunte un ejemplo de su uso.</vt:lpstr>
      <vt:lpstr>5. Para qué sirve la funcion CONCAT  y como funciona en MYSQL  Crear una función que muestre el uso de las función CONCAT? La función debe concatenar 3 cadenas.</vt:lpstr>
      <vt:lpstr>7. Para qué sirve la funcion STRCMP y  como funciona en MYSQL ¿Crear una función que muestre el uso de las función STRCMP? La función debe comparar 3 cadenas. Y deberá determinar si dos de ellas son iguales.</vt:lpstr>
      <vt:lpstr>9. ¿Cual es la diferencia entre las funciones de agresión y funciones creados por el DBA?  Es decir funciones creadas por el usuario.</vt:lpstr>
      <vt:lpstr>Parte practica</vt:lpstr>
      <vt:lpstr>11. Crear la siguiente Base de datos y sus registros.</vt:lpstr>
      <vt:lpstr>11. Crear la siguiente Base de datos y sus registros.</vt:lpstr>
      <vt:lpstr>12. Crear una función que genere la serie Fibonacci. </vt:lpstr>
      <vt:lpstr>13. Crear una variable global a nivel BASE DE DATOS</vt:lpstr>
      <vt:lpstr>14. Crear una función no recibe parámetros  (Utilizar WHILE, REPEAT o LOOP).</vt:lpstr>
      <vt:lpstr>15. Crear una función que determina cuantas veces se  repite las vocales.  La función recibe una cadena y retorna un TEXT. Retornar todas las vocales ordenadas e indicando la cantidad de veces que se repite en la cadena. Resultado esperado</vt:lpstr>
      <vt:lpstr>Presentación de PowerPoint</vt:lpstr>
      <vt:lpstr>17. Crear una función que reciba un  parámetro TEXT  En donde este parámetro deberá de recibir una cadena cualquiera y retorna un TEXT de respuesta. Concatenar N veces la misma cadena reduciendo en uno en cada iteración hasta llegar a una sola letra. Utilizar REPEAT y retornar la nueva cadena concatenada. Considerar la siguiente imagen:</vt:lpstr>
      <vt:lpstr>Gracias. 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Defensa-Hito 3</dc:title>
  <dc:creator>windows</dc:creator>
  <cp:lastModifiedBy>Fabiva Ramos</cp:lastModifiedBy>
  <cp:revision>1</cp:revision>
  <dcterms:modified xsi:type="dcterms:W3CDTF">2022-05-20T05:35:48Z</dcterms:modified>
</cp:coreProperties>
</file>